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16" d="100"/>
          <a:sy n="16" d="100"/>
        </p:scale>
        <p:origin x="272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75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3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9102456" y="2161567"/>
            <a:ext cx="15304990" cy="1214677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72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Project, 2017</a:t>
            </a:r>
            <a:r>
              <a:rPr lang="en-US" sz="72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72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Fall</a:t>
            </a:r>
            <a:endParaRPr lang="en-US" sz="7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6567486" y="2590800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000" b="1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VIRS 2.0</a:t>
            </a:r>
            <a:endParaRPr lang="en-US" sz="6000" b="1" i="0" u="none" strike="noStrike" cap="none" dirty="0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Alfredo Lopez, 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1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Leila Zahedi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3500" b="0" i="1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i="1" dirty="0" smtClean="0">
                <a:solidFill>
                  <a:srgbClr val="3333CC"/>
                </a:solidFill>
              </a:rPr>
              <a:t>Florida International University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500" b="0" i="0" u="none" strike="noStrike" cap="none" dirty="0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dirty="0">
                <a:solidFill>
                  <a:srgbClr val="3333CC"/>
                </a:solidFill>
              </a:rPr>
              <a:t>Professor</a:t>
            </a: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Masoud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921486" y="5433657"/>
            <a:ext cx="31089600" cy="35661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636400" y="6095925"/>
            <a:ext cx="94245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Professors want to categorize text as per reading difficulty.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When students are reading they would like to know the meaning of the word.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The input comes in different </a:t>
            </a:r>
            <a:r>
              <a:rPr lang="en-US" sz="4100" dirty="0" smtClean="0">
                <a:solidFill>
                  <a:srgbClr val="336699"/>
                </a:solidFill>
              </a:rPr>
              <a:t>formats making it difficult to process sometimes.</a:t>
            </a:r>
            <a:endParaRPr lang="en-US" sz="4100" dirty="0" smtClean="0">
              <a:solidFill>
                <a:srgbClr val="336699"/>
              </a:solidFill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990612" y="41924400"/>
            <a:ext cx="4980000" cy="730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2600" y="381000"/>
            <a:ext cx="26304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2967950" y="6095925"/>
            <a:ext cx="83493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Current </a:t>
            </a: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VIR-1.0 is the current syste</a:t>
            </a:r>
            <a:r>
              <a:rPr lang="en-US" sz="4100" dirty="0" smtClean="0">
                <a:solidFill>
                  <a:srgbClr val="336699"/>
                </a:solidFill>
              </a:rPr>
              <a:t>m and  consists of two applications using different technologies.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The word definition always opens a new browser window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No reading score provided.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Only available through the web.</a:t>
            </a:r>
            <a:endParaRPr lang="en-US" sz="4100" b="0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b="0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b="0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811950" y="23063150"/>
            <a:ext cx="9249000" cy="9049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Application can analyze text from the four input types.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Character recognition will be performed to pdf and image files.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The Wikipedia</a:t>
            </a:r>
            <a:r>
              <a:rPr lang="en-US" sz="410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 definition for the word will be displayed when clicking a word.</a:t>
            </a:r>
            <a:endParaRPr lang="en-US" sz="4100" dirty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The user will be able to see a statistics summary for the text.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err="1" smtClean="0">
                <a:solidFill>
                  <a:srgbClr val="336699"/>
                </a:solidFill>
              </a:rPr>
              <a:t>Flesch</a:t>
            </a:r>
            <a:r>
              <a:rPr lang="en-US" sz="4100" dirty="0" smtClean="0">
                <a:solidFill>
                  <a:srgbClr val="336699"/>
                </a:solidFill>
              </a:rPr>
              <a:t> ease readability score will be calculated.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Admins can add and remove words from the lists.</a:t>
            </a:r>
            <a:endParaRPr lang="en-US" sz="4100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2183375" y="23063150"/>
            <a:ext cx="9975600" cy="892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 </a:t>
            </a: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dirty="0">
                <a:solidFill>
                  <a:srgbClr val="336699"/>
                </a:solidFill>
              </a:rPr>
              <a:t>Model View Controller (MVC</a:t>
            </a:r>
            <a:r>
              <a:rPr lang="en-US" sz="4100" dirty="0" smtClean="0">
                <a:solidFill>
                  <a:srgbClr val="336699"/>
                </a:solidFill>
              </a:rPr>
              <a:t>) was implemented</a:t>
            </a:r>
            <a:endParaRPr lang="en-US" sz="4100" dirty="0">
              <a:solidFill>
                <a:srgbClr val="336699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1882300" y="33085300"/>
            <a:ext cx="9975600" cy="73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Object Design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23383099" y="23128999"/>
            <a:ext cx="7933800" cy="173259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If the input is image or pdf we perform Optical Character Recognition (OCR)</a:t>
            </a:r>
          </a:p>
          <a:p>
            <a:pPr marL="571500" indent="-571500"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Using a combination of </a:t>
            </a:r>
            <a:r>
              <a:rPr lang="en-US" sz="4100" dirty="0" err="1">
                <a:solidFill>
                  <a:srgbClr val="336699"/>
                </a:solidFill>
              </a:rPr>
              <a:t>OpenCV</a:t>
            </a:r>
            <a:r>
              <a:rPr lang="en-US" sz="4100" dirty="0">
                <a:solidFill>
                  <a:srgbClr val="336699"/>
                </a:solidFill>
              </a:rPr>
              <a:t> and Tesseract, we manipulate </a:t>
            </a:r>
            <a:r>
              <a:rPr lang="en-US" sz="4100" dirty="0" smtClean="0">
                <a:solidFill>
                  <a:srgbClr val="336699"/>
                </a:solidFill>
              </a:rPr>
              <a:t>the files to </a:t>
            </a:r>
            <a:r>
              <a:rPr lang="en-US" sz="4100" dirty="0">
                <a:solidFill>
                  <a:srgbClr val="336699"/>
                </a:solidFill>
              </a:rPr>
              <a:t>perform OCR recognition.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The text is divided into words and then queried against a MySQL database that contains all information about the word. 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Once the information is retrieved, a </a:t>
            </a:r>
            <a:r>
              <a:rPr lang="en-US" sz="4100" dirty="0" smtClean="0">
                <a:solidFill>
                  <a:srgbClr val="336699"/>
                </a:solidFill>
              </a:rPr>
              <a:t>JSON</a:t>
            </a: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 object with with the original text and the extra metadata is return to the front end.</a:t>
            </a:r>
            <a:endParaRPr lang="en-US" sz="4100" b="1" dirty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Metadata not persisted in the database is calculated.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Word definitions are retrieved from Wiki Dictionary.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811950" y="33020500"/>
            <a:ext cx="9249000" cy="7368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Verification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Junit was the main tool utilized to verify the system.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I</a:t>
            </a:r>
            <a:r>
              <a:rPr lang="en-US" sz="410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mplemented several integration tests that are run before deploying to the web.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36400" y="12853375"/>
            <a:ext cx="29680800" cy="921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Screenshots</a:t>
            </a: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1706700" y="6095925"/>
            <a:ext cx="104983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</a:p>
          <a:p>
            <a:pPr marL="571500" indent="-571500"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Create a single web application that </a:t>
            </a:r>
            <a:r>
              <a:rPr lang="en-US" sz="4100" dirty="0" smtClean="0">
                <a:solidFill>
                  <a:srgbClr val="336699"/>
                </a:solidFill>
              </a:rPr>
              <a:t>analyzes the text.</a:t>
            </a:r>
          </a:p>
          <a:p>
            <a:pPr marL="571500" indent="-571500"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The </a:t>
            </a:r>
            <a:r>
              <a:rPr lang="en-US" sz="4100" dirty="0">
                <a:solidFill>
                  <a:srgbClr val="336699"/>
                </a:solidFill>
              </a:rPr>
              <a:t>result should be displayed in a simple and intuitive way</a:t>
            </a:r>
            <a:r>
              <a:rPr lang="en-US" sz="4100" dirty="0" smtClean="0">
                <a:solidFill>
                  <a:srgbClr val="336699"/>
                </a:solidFill>
              </a:rPr>
              <a:t>.</a:t>
            </a:r>
          </a:p>
          <a:p>
            <a:pPr marL="571500" indent="-571500"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The definition for the words will be displayed when clicking.</a:t>
            </a:r>
          </a:p>
          <a:p>
            <a:pPr marL="571500" indent="-571500"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The application will accept and process text, word docs, pdfs and images.</a:t>
            </a:r>
            <a:endParaRPr lang="en-US" sz="4100" dirty="0">
              <a:solidFill>
                <a:srgbClr val="336699"/>
              </a:solidFill>
            </a:endParaRPr>
          </a:p>
          <a:p>
            <a:pPr marL="571500" indent="-571500"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charset="0"/>
              <a:buChar char="•"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356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3000" dirty="0">
                <a:solidFill>
                  <a:schemeClr val="dk1"/>
                </a:solidFill>
              </a:rPr>
              <a:t>The material presented in this poster is based upon the work supported by my mentor Leila Zahedi and Instructor, Prof. </a:t>
            </a:r>
            <a:r>
              <a:rPr lang="en-US" sz="3000" dirty="0" err="1">
                <a:solidFill>
                  <a:schemeClr val="dk1"/>
                </a:solidFill>
              </a:rPr>
              <a:t>Masoud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Sadjadi</a:t>
            </a:r>
            <a:r>
              <a:rPr lang="en-US" sz="3000" dirty="0">
                <a:solidFill>
                  <a:schemeClr val="dk1"/>
                </a:solidFill>
              </a:rPr>
              <a:t> I am thankful to the help that I received from my group member </a:t>
            </a:r>
            <a:r>
              <a:rPr lang="en-US" sz="3000" dirty="0" err="1">
                <a:solidFill>
                  <a:schemeClr val="dk1"/>
                </a:solidFill>
              </a:rPr>
              <a:t>Milad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Ebrahimi</a:t>
            </a:r>
            <a:r>
              <a:rPr lang="en-US" sz="3000" dirty="0">
                <a:solidFill>
                  <a:schemeClr val="dk1"/>
                </a:solidFill>
              </a:rPr>
              <a:t>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03" y="725378"/>
            <a:ext cx="4755536" cy="4232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736" y="533387"/>
            <a:ext cx="5648012" cy="4616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85" y="13632459"/>
            <a:ext cx="4696015" cy="8348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88" y="13610192"/>
            <a:ext cx="4700016" cy="8355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92" y="13625348"/>
            <a:ext cx="4700016" cy="8355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7"/>
          <a:stretch/>
        </p:blipFill>
        <p:spPr>
          <a:xfrm>
            <a:off x="12666408" y="33989962"/>
            <a:ext cx="8696034" cy="6199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638" y="25102921"/>
            <a:ext cx="6843573" cy="6689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971" y="28346365"/>
            <a:ext cx="7023777" cy="32645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5"/>
          <a:stretch/>
        </p:blipFill>
        <p:spPr>
          <a:xfrm>
            <a:off x="2274244" y="36884011"/>
            <a:ext cx="8462179" cy="31028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7067" y="13773255"/>
            <a:ext cx="12303681" cy="80597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23746"/>
            <a:ext cx="3973530" cy="3859348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406</Words>
  <Application>Microsoft Macintosh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Times New Roman</vt:lpstr>
      <vt:lpstr>Arial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Alfredo Lopez</cp:lastModifiedBy>
  <cp:revision>52</cp:revision>
  <cp:lastPrinted>2017-11-27T14:47:22Z</cp:lastPrinted>
  <dcterms:modified xsi:type="dcterms:W3CDTF">2017-11-27T15:38:27Z</dcterms:modified>
</cp:coreProperties>
</file>